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</p:sldMasterIdLst>
  <p:notesMasterIdLst>
    <p:notesMasterId r:id="rId26"/>
  </p:notesMasterIdLst>
  <p:sldIdLst>
    <p:sldId id="313" r:id="rId6"/>
    <p:sldId id="3892" r:id="rId7"/>
    <p:sldId id="308" r:id="rId8"/>
    <p:sldId id="260" r:id="rId9"/>
    <p:sldId id="306" r:id="rId10"/>
    <p:sldId id="287" r:id="rId11"/>
    <p:sldId id="289" r:id="rId12"/>
    <p:sldId id="309" r:id="rId13"/>
    <p:sldId id="307" r:id="rId14"/>
    <p:sldId id="3894" r:id="rId15"/>
    <p:sldId id="3943" r:id="rId16"/>
    <p:sldId id="3932" r:id="rId17"/>
    <p:sldId id="314" r:id="rId18"/>
    <p:sldId id="316" r:id="rId19"/>
    <p:sldId id="317" r:id="rId20"/>
    <p:sldId id="326" r:id="rId21"/>
    <p:sldId id="325" r:id="rId22"/>
    <p:sldId id="319" r:id="rId23"/>
    <p:sldId id="320" r:id="rId24"/>
    <p:sldId id="32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5820" autoAdjust="0"/>
  </p:normalViewPr>
  <p:slideViewPr>
    <p:cSldViewPr snapToGrid="0" snapToObjects="1">
      <p:cViewPr varScale="1">
        <p:scale>
          <a:sx n="112" d="100"/>
          <a:sy n="112" d="100"/>
        </p:scale>
        <p:origin x="52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AC5A-7B59-4CEE-B325-DE26E1EA095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F709-DD97-4476-9DD0-6A85A2D9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F709-DD97-4476-9DD0-6A85A2D92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34 State Parties officially reporting additional health measures that significantly interfere with international traffic under IHR (as of February 24).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45% of measures relate to denial of entry </a:t>
            </a:r>
            <a:r>
              <a:rPr lang="en-US" dirty="0">
                <a:solidFill>
                  <a:schemeClr val="tx1"/>
                </a:solidFill>
              </a:rPr>
              <a:t>to travelers from China, followed by quarantine requirements of foreigners, self-isolation of returning nationals, and visa restrictions.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58% of public health rationale linked mostly to vulnerabilities in receiving countries  </a:t>
            </a:r>
            <a:r>
              <a:rPr lang="en-US" dirty="0">
                <a:solidFill>
                  <a:schemeClr val="tx1"/>
                </a:solidFill>
              </a:rPr>
              <a:t>(lack of capacity for diagnostics and response, small island context), and </a:t>
            </a:r>
            <a:r>
              <a:rPr lang="en-US" b="1" dirty="0">
                <a:solidFill>
                  <a:schemeClr val="tx1"/>
                </a:solidFill>
              </a:rPr>
              <a:t>unknowns about the virus </a:t>
            </a:r>
            <a:r>
              <a:rPr lang="en-US" dirty="0">
                <a:solidFill>
                  <a:schemeClr val="tx1"/>
                </a:solidFill>
              </a:rPr>
              <a:t>and disease.</a:t>
            </a:r>
          </a:p>
          <a:p>
            <a:r>
              <a:rPr lang="en-US" dirty="0">
                <a:solidFill>
                  <a:schemeClr val="tx1"/>
                </a:solidFill>
              </a:rPr>
              <a:t>No trade restrictions reported so far 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FF709-DD97-4476-9DD0-6A85A2D923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6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8D0E3-791A-45FF-AF8E-E5EB0840E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1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7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18/02/2020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98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9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5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7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0"/>
            </a:lvl1pPr>
            <a:lvl2pPr>
              <a:defRPr sz="1500" b="0"/>
            </a:lvl2pPr>
            <a:lvl3pPr>
              <a:defRPr sz="135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68760"/>
            <a:ext cx="4011084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911424" y="1124745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32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68760"/>
            <a:ext cx="4011084" cy="48574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1" y="6150625"/>
            <a:ext cx="2515543" cy="527387"/>
            <a:chOff x="5525840" y="3530278"/>
            <a:chExt cx="1886657" cy="527387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75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39345"/>
              <a:chOff x="5525840" y="3618320"/>
              <a:chExt cx="1879457" cy="43934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25" spc="-6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500" b="1" cap="all" spc="-6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4" y="6108274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t>2/26/2020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3" y="6108272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13ED809-051C-418A-9513-F0A5C4E3CB02}" type="datetimeFigureOut">
              <a:rPr lang="en-US" smtClean="0"/>
              <a:t>2/26/2020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C909D2-C136-47AB-A71D-196C9682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11" y="1874970"/>
            <a:ext cx="10581088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Update on COVID-19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345256-EC61-47CF-929E-3641E22E2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76589"/>
            <a:ext cx="8534400" cy="792088"/>
          </a:xfrm>
        </p:spPr>
        <p:txBody>
          <a:bodyPr/>
          <a:lstStyle/>
          <a:p>
            <a:pPr algn="r"/>
            <a:r>
              <a:rPr lang="en-US" dirty="0"/>
              <a:t>26</a:t>
            </a:r>
            <a:r>
              <a:rPr lang="et-EE" dirty="0"/>
              <a:t> February </a:t>
            </a:r>
            <a:r>
              <a:rPr lang="en-US" dirty="0"/>
              <a:t>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46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D3DF-E356-CC41-AB8E-987A800B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25192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Official reports about travel measures (as of 25 Feb)</a:t>
            </a:r>
            <a:endParaRPr lang="en-JP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FFCB9-49CC-F74B-B01A-0F5739F5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56" y="1957589"/>
            <a:ext cx="5689129" cy="3879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B27B5-8941-A648-B45C-2E3BC5E5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39" y="1957589"/>
            <a:ext cx="5689130" cy="38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7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665-BDE5-4E1E-9B9C-60E2E4AA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Effects of COVID-19 on global supply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46F6-7612-4E9B-B8B2-DAB96F70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1" y="1347618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Concentration of manufacturing industries and supply chain operations in one region has led to unprecedented restriction on supply capacity </a:t>
            </a:r>
          </a:p>
          <a:p>
            <a:pPr marL="5715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Severe consequences on health sector and responders, including limited to no access to purchase PPE</a:t>
            </a:r>
          </a:p>
          <a:p>
            <a:pPr marL="5715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Additional repercussions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Increased prices (5-20x)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Labour shortages affecting manufacturing capacity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Government export restrictions disrupting logistics chains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Potential missing components for a variety of critical health kits (including to emergency settings)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Impact on humanitarian programmes on key border closures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Reduced availability of specific medical equipment, particularly ventilation and oxygen, and lab supplies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489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E90241-FA5E-4E8E-91BE-0BD335271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" r="1745"/>
          <a:stretch/>
        </p:blipFill>
        <p:spPr>
          <a:xfrm>
            <a:off x="429071" y="1570489"/>
            <a:ext cx="2811137" cy="3473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7C4A7-4DBF-4BA0-9916-10251F07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7" y="0"/>
            <a:ext cx="11682663" cy="1143000"/>
          </a:xfrm>
        </p:spPr>
        <p:txBody>
          <a:bodyPr>
            <a:normAutofit/>
          </a:bodyPr>
          <a:lstStyle/>
          <a:p>
            <a:r>
              <a:rPr lang="en-US" dirty="0"/>
              <a:t>Leadership through global coordination and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B7B1B-6A1B-4F59-ADD8-D75EE4087105}"/>
              </a:ext>
            </a:extLst>
          </p:cNvPr>
          <p:cNvSpPr/>
          <p:nvPr/>
        </p:nvSpPr>
        <p:spPr>
          <a:xfrm>
            <a:off x="1568422" y="2967250"/>
            <a:ext cx="443296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Condensed" panose="020B0606040200020203" pitchFamily="34" charset="0"/>
              </a:rPr>
              <a:t>Strategic Preparedness &amp; Response Plan developed with key partners, working with UN Country Teams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19BAD-D0C1-49CA-A091-D0949F24DA08}"/>
              </a:ext>
            </a:extLst>
          </p:cNvPr>
          <p:cNvSpPr/>
          <p:nvPr/>
        </p:nvSpPr>
        <p:spPr>
          <a:xfrm>
            <a:off x="3784906" y="4271689"/>
            <a:ext cx="443296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Condensed" panose="020B0606040200020203" pitchFamily="34" charset="0"/>
              </a:rPr>
              <a:t>Global Research &amp; Innovation Forum bringing together over 300 research leaders from across the world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21138-9B36-4F45-8047-545EAAD14DB3}"/>
              </a:ext>
            </a:extLst>
          </p:cNvPr>
          <p:cNvSpPr/>
          <p:nvPr/>
        </p:nvSpPr>
        <p:spPr>
          <a:xfrm>
            <a:off x="6131943" y="2959034"/>
            <a:ext cx="443296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Condensed" panose="020B0606040200020203" pitchFamily="34" charset="0"/>
              </a:rPr>
              <a:t>Activation of UN Crisis Management Policy with critical UN partners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EF3B7-D88A-4124-80CC-ABD00B0B3CB1}"/>
              </a:ext>
            </a:extLst>
          </p:cNvPr>
          <p:cNvSpPr/>
          <p:nvPr/>
        </p:nvSpPr>
        <p:spPr>
          <a:xfrm>
            <a:off x="3784906" y="1636884"/>
            <a:ext cx="443296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Condensed" panose="020B0606040200020203" pitchFamily="34" charset="0"/>
              </a:rPr>
              <a:t>Senior expert mission to the </a:t>
            </a:r>
            <a:r>
              <a:rPr lang="en-US" sz="2000" dirty="0" err="1">
                <a:solidFill>
                  <a:schemeClr val="tx1"/>
                </a:solidFill>
                <a:latin typeface="Segoe Condensed" panose="020B0606040200020203" pitchFamily="34" charset="0"/>
              </a:rPr>
              <a:t>centre</a:t>
            </a:r>
            <a:r>
              <a:rPr lang="en-US" sz="2000" dirty="0">
                <a:solidFill>
                  <a:schemeClr val="tx1"/>
                </a:solidFill>
                <a:latin typeface="Segoe Condensed" panose="020B0606040200020203" pitchFamily="34" charset="0"/>
              </a:rPr>
              <a:t> of the epidemic in China, through the Global Outbreak Alert and Response Network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A97CFA-E39A-4DFA-BED9-8A742B62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525" y="4597483"/>
            <a:ext cx="2552607" cy="901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E7680-A536-417E-A1F6-759D29E5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576" y="1636884"/>
            <a:ext cx="2811138" cy="1027822"/>
          </a:xfrm>
          <a:prstGeom prst="rect">
            <a:avLst/>
          </a:prstGeom>
        </p:spPr>
      </p:pic>
      <p:pic>
        <p:nvPicPr>
          <p:cNvPr id="1028" name="Picture 4" descr="united nations logo">
            <a:extLst>
              <a:ext uri="{FF2B5EF4-FFF2-40B4-BE49-F238E27FC236}">
                <a16:creationId xmlns:a16="http://schemas.microsoft.com/office/drawing/2014/main" id="{67DACACD-7FEC-47F1-BD46-67C67054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25" y="2959034"/>
            <a:ext cx="2033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3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2020-8E0C-43D0-81E3-E9B46E2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2019-nCoV Strategic Preparedness and Response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A214E0-549A-43FC-A38F-36EB7D5A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97256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Scope: Public health strategy to support countries to prepare and respond to nCoV-2019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Goal: To stop further transmission of 2019-nCoV within China and to other countries, and to mitigate the impact of the outbreak in all countries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Strategic objectives: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Limit human-to-human transmission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Identify, isolate and care for patients early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Identify and reduce transmission from the animal source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Address crucial unknowns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Communicate critical risk and event information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Minimize social and economic impact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7D592-B2BC-4F62-AB58-5FB4B2627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" r="1745"/>
          <a:stretch/>
        </p:blipFill>
        <p:spPr>
          <a:xfrm>
            <a:off x="7519240" y="1600201"/>
            <a:ext cx="3257078" cy="40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5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2020-8E0C-43D0-81E3-E9B46E2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Established global and regional coordination and operational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A214E0-549A-43FC-A38F-36EB7D5A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933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Global/Regional support platforms: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Partner coordination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Epidemiological analysis and forecasting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Risk communication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Laboratory and diagnostics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Technical expertise and guidance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Pandemic supply chain coordination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Travel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E8507-4D0D-4B00-833F-1A718417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0" y="1656577"/>
            <a:ext cx="5962436" cy="36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2020-8E0C-43D0-81E3-E9B46E2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Scaling country preparedness and response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A214E0-549A-43FC-A38F-36EB7D5A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6504"/>
            <a:ext cx="5293360" cy="4525963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Country operational planning guidance: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Country-level coordination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Risk communication and community engagement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Surveillance and points of entry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Rapid response teams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National laboratory system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Infection prevention and control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Case management</a:t>
            </a:r>
          </a:p>
          <a:p>
            <a:pPr marL="400050"/>
            <a:r>
              <a:rPr lang="en-US" sz="2800" dirty="0">
                <a:solidFill>
                  <a:schemeClr val="tx1"/>
                </a:solidFill>
              </a:rPr>
              <a:t>Logistics and supply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01D55-6FAE-4C67-8ED6-1C5C3990D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6"/>
          <a:stretch/>
        </p:blipFill>
        <p:spPr>
          <a:xfrm>
            <a:off x="7276123" y="1516185"/>
            <a:ext cx="3091163" cy="42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1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2020-8E0C-43D0-81E3-E9B46E2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Scaling country preparedness and response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A214E0-549A-43FC-A38F-36EB7D5A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38" y="1496504"/>
            <a:ext cx="5731022" cy="4525963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Work with national governments through UNCT to:</a:t>
            </a:r>
          </a:p>
          <a:p>
            <a:pPr marL="400050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Engage with national authorities to identify appropriate coordination mechanism and key technical/operational partners</a:t>
            </a:r>
          </a:p>
          <a:p>
            <a:pPr marL="400050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Map existing preparedness and response capacity and identify key gaps</a:t>
            </a:r>
          </a:p>
          <a:p>
            <a:pPr marL="400050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Engage with national authorities and partners to assign roles and responsibilities to address key gaps</a:t>
            </a:r>
          </a:p>
          <a:p>
            <a:pPr marL="400050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Engage with local donors and existing programmes to mobilize resources and capacities</a:t>
            </a:r>
          </a:p>
          <a:p>
            <a:pPr marL="400050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Establish monitoring mechanisms based on key performance indicators to track progress and adjust the plans as outbreak evolves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980E9-EFC9-47CE-BA71-744C70236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72" y="2186391"/>
            <a:ext cx="5899954" cy="33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3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8D9297-4BAA-4489-8E91-3B0F5D404211}"/>
              </a:ext>
            </a:extLst>
          </p:cNvPr>
          <p:cNvSpPr/>
          <p:nvPr/>
        </p:nvSpPr>
        <p:spPr>
          <a:xfrm>
            <a:off x="0" y="5933033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F77A8-EB2A-4FB7-BBA3-F8BC0790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Establishment of UN Crisis Management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9FCF-33D2-4C9A-9276-CF8E3EBD4F09}"/>
              </a:ext>
            </a:extLst>
          </p:cNvPr>
          <p:cNvSpPr/>
          <p:nvPr/>
        </p:nvSpPr>
        <p:spPr>
          <a:xfrm>
            <a:off x="1066800" y="1523475"/>
            <a:ext cx="10147300" cy="130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2BD07-377A-48CE-9D01-FBD1AFAEEB72}"/>
              </a:ext>
            </a:extLst>
          </p:cNvPr>
          <p:cNvSpPr/>
          <p:nvPr/>
        </p:nvSpPr>
        <p:spPr>
          <a:xfrm>
            <a:off x="1066799" y="2933700"/>
            <a:ext cx="10147299" cy="36873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A8876-3AA9-4238-A014-8FD2668F341A}"/>
              </a:ext>
            </a:extLst>
          </p:cNvPr>
          <p:cNvSpPr txBox="1"/>
          <p:nvPr/>
        </p:nvSpPr>
        <p:spPr>
          <a:xfrm>
            <a:off x="1054099" y="1934974"/>
            <a:ext cx="502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of key information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strategies, policy &amp; plans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4BBE-9DB7-4693-82C7-03B4FD431529}"/>
              </a:ext>
            </a:extLst>
          </p:cNvPr>
          <p:cNvSpPr txBox="1"/>
          <p:nvPr/>
        </p:nvSpPr>
        <p:spPr>
          <a:xfrm>
            <a:off x="6096000" y="1952908"/>
            <a:ext cx="5130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&amp; prioritization of key issues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Joint action where synergies exist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EF087-3F0D-4212-8EA2-29B64C9F8114}"/>
              </a:ext>
            </a:extLst>
          </p:cNvPr>
          <p:cNvSpPr txBox="1"/>
          <p:nvPr/>
        </p:nvSpPr>
        <p:spPr>
          <a:xfrm>
            <a:off x="1066800" y="2933700"/>
            <a:ext cx="50292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to country’s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coordination, resourcing &amp; oversight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health preparedness &amp; response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Assess/address social &amp; economic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operations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staff communication &amp; 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business continuity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D5AF2-BEDE-4B9D-9BD6-A6C890B97C1E}"/>
              </a:ext>
            </a:extLst>
          </p:cNvPr>
          <p:cNvSpPr txBox="1"/>
          <p:nvPr/>
        </p:nvSpPr>
        <p:spPr>
          <a:xfrm>
            <a:off x="6229347" y="2941598"/>
            <a:ext cx="502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Advocacy &amp; resource mobilization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chain monitoring &amp; intervention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Travel, trade &amp; mass gatherings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public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 &amp; technical guidance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Epidemiological analysis &amp; risk 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Accelerated research &amp; innovation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97CD8-2F24-48C9-97F6-B9AB7AADB361}"/>
              </a:ext>
            </a:extLst>
          </p:cNvPr>
          <p:cNvSpPr txBox="1"/>
          <p:nvPr/>
        </p:nvSpPr>
        <p:spPr>
          <a:xfrm>
            <a:off x="1054099" y="1533050"/>
            <a:ext cx="96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whole of UN effort for coherent and coordinated action</a:t>
            </a:r>
          </a:p>
        </p:txBody>
      </p:sp>
    </p:spTree>
    <p:extLst>
      <p:ext uri="{BB962C8B-B14F-4D97-AF65-F5344CB8AC3E}">
        <p14:creationId xmlns:p14="http://schemas.microsoft.com/office/powerpoint/2010/main" val="364683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02DF-920C-4E11-8FA0-D40A744C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country risk and vulnerability</a:t>
            </a:r>
          </a:p>
        </p:txBody>
      </p:sp>
      <p:pic>
        <p:nvPicPr>
          <p:cNvPr id="8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A0BD8F01-8BC3-4DA5-BE5C-8287AB8FD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9909" r="2084" b="7586"/>
          <a:stretch/>
        </p:blipFill>
        <p:spPr>
          <a:xfrm>
            <a:off x="1195860" y="1338606"/>
            <a:ext cx="9514862" cy="4543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686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115C-3844-49E3-A7A2-927E5F12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support to countries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5D7DFF-9180-49A8-BEC4-7E46D20E9554}"/>
              </a:ext>
            </a:extLst>
          </p:cNvPr>
          <p:cNvSpPr/>
          <p:nvPr/>
        </p:nvSpPr>
        <p:spPr>
          <a:xfrm>
            <a:off x="1734533" y="1502480"/>
            <a:ext cx="4487158" cy="2640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Increasing support according to capacity: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Technical guidance &amp; tools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Technical expertise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Supplies &amp; equipment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Training &amp; capacity building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In-country technical &amp; operational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EB2E2-EE99-44B4-A819-57F6CEA84B03}"/>
              </a:ext>
            </a:extLst>
          </p:cNvPr>
          <p:cNvSpPr/>
          <p:nvPr/>
        </p:nvSpPr>
        <p:spPr>
          <a:xfrm>
            <a:off x="1055803" y="1732175"/>
            <a:ext cx="546755" cy="33936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1877C-9F7E-4022-A052-6185FEDC2CC8}"/>
              </a:ext>
            </a:extLst>
          </p:cNvPr>
          <p:cNvSpPr txBox="1"/>
          <p:nvPr/>
        </p:nvSpPr>
        <p:spPr>
          <a:xfrm>
            <a:off x="152920" y="168032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09BE2-77BA-4967-A78D-7B86E6CBF2A1}"/>
              </a:ext>
            </a:extLst>
          </p:cNvPr>
          <p:cNvSpPr txBox="1"/>
          <p:nvPr/>
        </p:nvSpPr>
        <p:spPr>
          <a:xfrm>
            <a:off x="86932" y="4756492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 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596FA5-09F2-4D18-853F-6278C22E884C}"/>
              </a:ext>
            </a:extLst>
          </p:cNvPr>
          <p:cNvCxnSpPr/>
          <p:nvPr/>
        </p:nvCxnSpPr>
        <p:spPr>
          <a:xfrm>
            <a:off x="552514" y="2168165"/>
            <a:ext cx="0" cy="246982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42F8C05-811E-4693-9E8A-12288BBFB08E}"/>
              </a:ext>
            </a:extLst>
          </p:cNvPr>
          <p:cNvSpPr/>
          <p:nvPr/>
        </p:nvSpPr>
        <p:spPr>
          <a:xfrm>
            <a:off x="6466788" y="1502481"/>
            <a:ext cx="4487158" cy="2640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No regrets support: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6943-BA0A-4E3D-BB01-558AD192132D}"/>
              </a:ext>
            </a:extLst>
          </p:cNvPr>
          <p:cNvSpPr/>
          <p:nvPr/>
        </p:nvSpPr>
        <p:spPr>
          <a:xfrm>
            <a:off x="6992592" y="2778550"/>
            <a:ext cx="1432874" cy="68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Imported Cases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DD3A48-9E43-4636-8856-1B2301897076}"/>
              </a:ext>
            </a:extLst>
          </p:cNvPr>
          <p:cNvSpPr/>
          <p:nvPr/>
        </p:nvSpPr>
        <p:spPr>
          <a:xfrm>
            <a:off x="6992592" y="4282734"/>
            <a:ext cx="1432874" cy="68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Transmission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AA0A75-E0D3-4ABF-B8A4-31644D1EDB62}"/>
              </a:ext>
            </a:extLst>
          </p:cNvPr>
          <p:cNvCxnSpPr>
            <a:cxnSpLocks/>
          </p:cNvCxnSpPr>
          <p:nvPr/>
        </p:nvCxnSpPr>
        <p:spPr>
          <a:xfrm>
            <a:off x="8677893" y="3122628"/>
            <a:ext cx="1123886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014DF1F-0779-4EBC-9845-7AA5942B9219}"/>
              </a:ext>
            </a:extLst>
          </p:cNvPr>
          <p:cNvSpPr/>
          <p:nvPr/>
        </p:nvSpPr>
        <p:spPr>
          <a:xfrm>
            <a:off x="10020692" y="2740843"/>
            <a:ext cx="1432874" cy="68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Transmission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673137-EFF7-4A76-8D72-84A279C6A33D}"/>
              </a:ext>
            </a:extLst>
          </p:cNvPr>
          <p:cNvCxnSpPr>
            <a:cxnSpLocks/>
          </p:cNvCxnSpPr>
          <p:nvPr/>
        </p:nvCxnSpPr>
        <p:spPr>
          <a:xfrm>
            <a:off x="8677893" y="4626812"/>
            <a:ext cx="1123886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909BE2F-AFC7-4277-88BD-B62BCE3725B7}"/>
              </a:ext>
            </a:extLst>
          </p:cNvPr>
          <p:cNvSpPr/>
          <p:nvPr/>
        </p:nvSpPr>
        <p:spPr>
          <a:xfrm>
            <a:off x="10020692" y="4282734"/>
            <a:ext cx="1432874" cy="68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Transmission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04A3B9-B2AF-43A4-958C-8836A6056A92}"/>
              </a:ext>
            </a:extLst>
          </p:cNvPr>
          <p:cNvSpPr txBox="1"/>
          <p:nvPr/>
        </p:nvSpPr>
        <p:spPr>
          <a:xfrm>
            <a:off x="6992592" y="2182131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risk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74726-7184-4BC3-9616-A54ADFCC0C31}"/>
              </a:ext>
            </a:extLst>
          </p:cNvPr>
          <p:cNvSpPr txBox="1"/>
          <p:nvPr/>
        </p:nvSpPr>
        <p:spPr>
          <a:xfrm>
            <a:off x="9932289" y="2168165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Provided</a:t>
            </a:r>
          </a:p>
        </p:txBody>
      </p:sp>
    </p:spTree>
    <p:extLst>
      <p:ext uri="{BB962C8B-B14F-4D97-AF65-F5344CB8AC3E}">
        <p14:creationId xmlns:p14="http://schemas.microsoft.com/office/powerpoint/2010/main" val="8947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98" y="99540"/>
            <a:ext cx="10972800" cy="1143000"/>
          </a:xfrm>
        </p:spPr>
        <p:txBody>
          <a:bodyPr>
            <a:normAutofit/>
          </a:bodyPr>
          <a:lstStyle/>
          <a:p>
            <a:r>
              <a:rPr dirty="0"/>
              <a:t>Current Situation (</a:t>
            </a:r>
            <a:r>
              <a:rPr lang="en-US" dirty="0"/>
              <a:t>as</a:t>
            </a:r>
            <a:r>
              <a:rPr dirty="0"/>
              <a:t> of 26 Feb, 6AM Geneva </a:t>
            </a:r>
            <a:r>
              <a:rPr lang="en-US" dirty="0"/>
              <a:t>t</a:t>
            </a:r>
            <a:r>
              <a:rPr dirty="0"/>
              <a:t>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763" y="1417638"/>
            <a:ext cx="53848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b="1" dirty="0">
                <a:solidFill>
                  <a:schemeClr val="tx1"/>
                </a:solidFill>
              </a:rPr>
              <a:t>Updates from last 24 hours</a:t>
            </a:r>
          </a:p>
          <a:p>
            <a:pPr marL="0" indent="0">
              <a:spcBef>
                <a:spcPts val="3000"/>
              </a:spcBef>
              <a:buNone/>
            </a:pPr>
            <a:r>
              <a:rPr b="1" dirty="0">
                <a:solidFill>
                  <a:schemeClr val="tx1"/>
                </a:solidFill>
              </a:rPr>
              <a:t>China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411 new confirmed cases: 98% from </a:t>
            </a:r>
            <a:r>
              <a:rPr lang="en-US" b="0" dirty="0">
                <a:solidFill>
                  <a:schemeClr val="tx1"/>
                </a:solidFill>
              </a:rPr>
              <a:t>Hubei</a:t>
            </a:r>
            <a:endParaRPr b="0" dirty="0">
              <a:solidFill>
                <a:schemeClr val="tx1"/>
              </a:solidFill>
            </a:endParaRPr>
          </a:p>
          <a:p>
            <a:pPr lvl="1"/>
            <a:r>
              <a:rPr b="0" dirty="0">
                <a:solidFill>
                  <a:schemeClr val="tx1"/>
                </a:solidFill>
              </a:rPr>
              <a:t>52 new deaths</a:t>
            </a:r>
            <a:r>
              <a:rPr lang="en-US" b="0" dirty="0">
                <a:solidFill>
                  <a:schemeClr val="tx1"/>
                </a:solidFill>
              </a:rPr>
              <a:t> (H</a:t>
            </a:r>
            <a:r>
              <a:rPr b="0" dirty="0">
                <a:solidFill>
                  <a:schemeClr val="tx1"/>
                </a:solidFill>
              </a:rPr>
              <a:t>ubei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endParaRPr b="0" dirty="0">
              <a:solidFill>
                <a:schemeClr val="tx1"/>
              </a:solidFill>
            </a:endParaRPr>
          </a:p>
          <a:p>
            <a:pPr lvl="1"/>
            <a:r>
              <a:rPr b="0" dirty="0">
                <a:solidFill>
                  <a:schemeClr val="tx1"/>
                </a:solidFill>
              </a:rPr>
              <a:t>439 new suspected cases</a:t>
            </a:r>
          </a:p>
          <a:p>
            <a:pPr marL="0" indent="0">
              <a:spcBef>
                <a:spcPts val="3000"/>
              </a:spcBef>
              <a:buNone/>
            </a:pPr>
            <a:r>
              <a:rPr b="1" dirty="0">
                <a:solidFill>
                  <a:schemeClr val="tx1"/>
                </a:solidFill>
              </a:rPr>
              <a:t>Outside China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427 new confirmed cases: Republic of Korea(253), Italy(93), </a:t>
            </a:r>
            <a:r>
              <a:rPr lang="en-US" b="0" dirty="0">
                <a:solidFill>
                  <a:schemeClr val="tx1"/>
                </a:solidFill>
              </a:rPr>
              <a:t>Islamic Republic of </a:t>
            </a:r>
            <a:r>
              <a:rPr b="0" dirty="0">
                <a:solidFill>
                  <a:schemeClr val="tx1"/>
                </a:solidFill>
              </a:rPr>
              <a:t>Iran(34), Bahrain(15), Japan(8), Kuwait(6), Iraq(4), Germany(3), Thailand(2), Oman(2), Austria(2), Switzerland(1), Singapore(1), Croatia(1), Australia(1), Algeria(1)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12 new deaths: Italy (5), Iran (Islamic Republic of) (3), Republic of Korea (3), International conveyance (Diamond Princess) (1)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31389"/>
            <a:ext cx="538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b="1" dirty="0">
                <a:solidFill>
                  <a:schemeClr val="tx1"/>
                </a:solidFill>
              </a:rPr>
              <a:t>etween 31 Dec 2019 - 26 Feb 2020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80,980 confirmed cases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2,7</a:t>
            </a:r>
            <a:r>
              <a:rPr lang="en-US" b="0" dirty="0">
                <a:solidFill>
                  <a:schemeClr val="tx1"/>
                </a:solidFill>
              </a:rPr>
              <a:t>62</a:t>
            </a:r>
            <a:r>
              <a:rPr b="0" dirty="0">
                <a:solidFill>
                  <a:schemeClr val="tx1"/>
                </a:solidFill>
              </a:rPr>
              <a:t> deaths</a:t>
            </a:r>
          </a:p>
          <a:p>
            <a:pPr marL="0" indent="0">
              <a:spcBef>
                <a:spcPts val="3000"/>
              </a:spcBef>
              <a:buNone/>
            </a:pPr>
            <a:r>
              <a:rPr b="1" dirty="0">
                <a:solidFill>
                  <a:schemeClr val="tx1"/>
                </a:solidFill>
              </a:rPr>
              <a:t>China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78,190 confirmed cases 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8,752 severe cases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2,718 deaths</a:t>
            </a:r>
            <a:r>
              <a:rPr lang="en-US" b="0" dirty="0">
                <a:solidFill>
                  <a:schemeClr val="tx1"/>
                </a:solidFill>
              </a:rPr>
              <a:t> (96% </a:t>
            </a:r>
            <a:r>
              <a:rPr b="0" dirty="0">
                <a:solidFill>
                  <a:schemeClr val="tx1"/>
                </a:solidFill>
              </a:rPr>
              <a:t>Hubei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b="1" dirty="0">
                <a:solidFill>
                  <a:schemeClr val="tx1"/>
                </a:solidFill>
              </a:rPr>
              <a:t>Outside China</a:t>
            </a:r>
          </a:p>
          <a:p>
            <a:pPr lvl="1"/>
            <a:r>
              <a:rPr b="0" dirty="0">
                <a:solidFill>
                  <a:schemeClr val="tx1"/>
                </a:solidFill>
              </a:rPr>
              <a:t>2,790 cases from 37 countries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44</a:t>
            </a:r>
            <a:r>
              <a:rPr b="0" dirty="0">
                <a:solidFill>
                  <a:schemeClr val="tx1"/>
                </a:solidFill>
              </a:rPr>
              <a:t> deaths: Iran (Islamic Republic of) (15), Republic of Korea(1</a:t>
            </a:r>
            <a:r>
              <a:rPr lang="en-US" b="0" dirty="0">
                <a:solidFill>
                  <a:schemeClr val="tx1"/>
                </a:solidFill>
              </a:rPr>
              <a:t>1</a:t>
            </a:r>
            <a:r>
              <a:rPr b="0" dirty="0">
                <a:solidFill>
                  <a:schemeClr val="tx1"/>
                </a:solidFill>
              </a:rPr>
              <a:t>), Italy(</a:t>
            </a:r>
            <a:r>
              <a:rPr lang="en-US" b="0" dirty="0">
                <a:solidFill>
                  <a:schemeClr val="tx1"/>
                </a:solidFill>
              </a:rPr>
              <a:t>11</a:t>
            </a:r>
            <a:r>
              <a:rPr b="0" dirty="0">
                <a:solidFill>
                  <a:schemeClr val="tx1"/>
                </a:solidFill>
              </a:rPr>
              <a:t>), International conveyance (Diamond Princess)(</a:t>
            </a:r>
            <a:r>
              <a:rPr lang="en-US" b="0" dirty="0">
                <a:solidFill>
                  <a:schemeClr val="tx1"/>
                </a:solidFill>
              </a:rPr>
              <a:t>4</a:t>
            </a:r>
            <a:r>
              <a:rPr b="0" dirty="0">
                <a:solidFill>
                  <a:schemeClr val="tx1"/>
                </a:solidFill>
              </a:rPr>
              <a:t>), Philippines(1), Japan(1), France(1)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4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23C365-5818-4715-BBCA-2F5612B92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645106"/>
              </p:ext>
            </p:extLst>
          </p:nvPr>
        </p:nvGraphicFramePr>
        <p:xfrm>
          <a:off x="838986" y="1600200"/>
          <a:ext cx="894603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769">
                  <a:extLst>
                    <a:ext uri="{9D8B030D-6E8A-4147-A177-3AD203B41FA5}">
                      <a16:colId xmlns:a16="http://schemas.microsoft.com/office/drawing/2014/main" val="447646620"/>
                    </a:ext>
                  </a:extLst>
                </a:gridCol>
                <a:gridCol w="2971268">
                  <a:extLst>
                    <a:ext uri="{9D8B030D-6E8A-4147-A177-3AD203B41FA5}">
                      <a16:colId xmlns:a16="http://schemas.microsoft.com/office/drawing/2014/main" val="2809654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  <a:ea typeface="+mn-ea"/>
                          <a:cs typeface="+mn-cs"/>
                        </a:rPr>
                        <a:t>Strategic preparedness and response pillars</a:t>
                      </a:r>
                      <a:endParaRPr lang="en-GB" sz="1400" dirty="0">
                        <a:solidFill>
                          <a:schemeClr val="bg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Estimated requirement (USD)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7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A) Rapidly establishing international coordination and operations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30,577,500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25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B) Scaling up country preparedness and response operations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640,361,927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1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C) Accelerating priority research and innovation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4,741,000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5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Total estimated resource requirement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675,680,427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7526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FBD6E4-8F8B-478E-959E-D2F9A15E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estimated resources required February-April 2020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3025EE2-66EA-4E70-BE6F-DC7922257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499664"/>
              </p:ext>
            </p:extLst>
          </p:nvPr>
        </p:nvGraphicFramePr>
        <p:xfrm>
          <a:off x="838986" y="3835400"/>
          <a:ext cx="893661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769">
                  <a:extLst>
                    <a:ext uri="{9D8B030D-6E8A-4147-A177-3AD203B41FA5}">
                      <a16:colId xmlns:a16="http://schemas.microsoft.com/office/drawing/2014/main" val="447646620"/>
                    </a:ext>
                  </a:extLst>
                </a:gridCol>
                <a:gridCol w="2961841">
                  <a:extLst>
                    <a:ext uri="{9D8B030D-6E8A-4147-A177-3AD203B41FA5}">
                      <a16:colId xmlns:a16="http://schemas.microsoft.com/office/drawing/2014/main" val="2809654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Funding status </a:t>
                      </a:r>
                      <a:endParaRPr lang="en-GB" sz="1400" dirty="0">
                        <a:solidFill>
                          <a:schemeClr val="bg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 Funding (USD)</a:t>
                      </a:r>
                      <a:endParaRPr lang="en-GB" sz="1400" dirty="0">
                        <a:solidFill>
                          <a:schemeClr val="bg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7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Funding received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1,188,576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1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Funding pledged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Segoe Condensed" panose="020B0606040200020203" pitchFamily="34" charset="0"/>
                        </a:rPr>
                        <a:t>209,111,322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Gap 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egoe Condensed" panose="020B0606040200020203" pitchFamily="34" charset="0"/>
                        </a:rPr>
                        <a:t>466,569,105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Segoe Condensed" panose="020B0606040200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2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0134-0146-4125-B06B-947B329C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map, computer, text, monitor&#10;&#10;Description generated with very high confidence">
            <a:extLst>
              <a:ext uri="{FF2B5EF4-FFF2-40B4-BE49-F238E27FC236}">
                <a16:creationId xmlns:a16="http://schemas.microsoft.com/office/drawing/2014/main" id="{BA45EE24-CDA5-419E-94F4-70497B4619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5489-3AA6-4709-88B9-AF1F63FAE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08" y="148353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</a:t>
            </a:r>
            <a:r>
              <a:rPr sz="3200" dirty="0"/>
              <a:t>ases in China</a:t>
            </a:r>
            <a:r>
              <a:rPr lang="en-US" sz="3200" dirty="0"/>
              <a:t> by Report Date</a:t>
            </a:r>
            <a:endParaRPr sz="3200" dirty="0"/>
          </a:p>
        </p:txBody>
      </p:sp>
      <p:pic>
        <p:nvPicPr>
          <p:cNvPr id="3" name="Picture 1" descr="DVA_nCoV_Slides_updated_files/figure-pptx/unnamed-chunk-6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9008" y="1417638"/>
            <a:ext cx="6206197" cy="38447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3385" y="5514928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uspected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confirmed cases</a:t>
            </a:r>
          </a:p>
        </p:txBody>
      </p:sp>
      <p:pic>
        <p:nvPicPr>
          <p:cNvPr id="5" name="Picture 1" descr="DVA_nCoV_Slides_updated_files/figure-pptx/unnamed-chunk-7-1.pn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16608" y="1417638"/>
            <a:ext cx="6206198" cy="38447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6355080" y="5500858"/>
            <a:ext cx="5644662" cy="508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Confirmed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 (Hubei province vs. others)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77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D890C3-8A6F-4184-8C54-5EB30D85C832}"/>
              </a:ext>
            </a:extLst>
          </p:cNvPr>
          <p:cNvSpPr/>
          <p:nvPr/>
        </p:nvSpPr>
        <p:spPr>
          <a:xfrm>
            <a:off x="-1" y="5833241"/>
            <a:ext cx="12192001" cy="1718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E3BD7-9F1E-7949-8607-5D31769F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16"/>
            <a:ext cx="10515600" cy="1325563"/>
          </a:xfrm>
        </p:spPr>
        <p:txBody>
          <a:bodyPr/>
          <a:lstStyle/>
          <a:p>
            <a:r>
              <a:rPr lang="en-US" dirty="0"/>
              <a:t>Cases outside China</a:t>
            </a:r>
            <a:r>
              <a:rPr lang="en-CH" dirty="0"/>
              <a:t> by date of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5544-DB40-4148-BABD-4F6E69376E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5B5E0-528E-0B48-A324-B1485E7C6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8991C-9E49-224E-8AAD-48899897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310993"/>
            <a:ext cx="9477377" cy="56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4B34-045A-4937-98DC-96D96DC1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map with text&#10;&#10;Description generated with very high confidence">
            <a:extLst>
              <a:ext uri="{FF2B5EF4-FFF2-40B4-BE49-F238E27FC236}">
                <a16:creationId xmlns:a16="http://schemas.microsoft.com/office/drawing/2014/main" id="{9AF5F410-1916-44E4-B0A6-9A32345C3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3742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B5AF-1D35-4E74-9CF6-D3306841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1E48CC8-F5B3-4E74-8CE9-92A2C3F7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2" cy="6858000"/>
          </a:xfrm>
        </p:spPr>
      </p:pic>
    </p:spTree>
    <p:extLst>
      <p:ext uri="{BB962C8B-B14F-4D97-AF65-F5344CB8AC3E}">
        <p14:creationId xmlns:p14="http://schemas.microsoft.com/office/powerpoint/2010/main" val="68716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6D31-9173-4B71-954E-33119535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BBAD72E-04A2-4D29-BDDF-29CDB5A67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29426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315F-E547-403B-B1B2-0EB5098C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4F4F4BA-192D-491B-A2CF-4AA643D9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96243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  <p:tag name="ARTICULATE_DESIGN_ID_WHE" val="yrliamw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" id="{E17D93E7-A4F3-4828-8FC3-8E0420159C6D}" vid="{59D0634D-DD3A-47DC-8CE6-91EB5BAD1D67}"/>
    </a:ext>
  </a:extLst>
</a:theme>
</file>

<file path=ppt/theme/theme2.xml><?xml version="1.0" encoding="utf-8"?>
<a:theme xmlns:a="http://schemas.openxmlformats.org/drawingml/2006/main" name="1_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" id="{E17D93E7-A4F3-4828-8FC3-8E0420159C6D}" vid="{59D0634D-DD3A-47DC-8CE6-91EB5BAD1D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2" ma:contentTypeDescription="Create a new document." ma:contentTypeScope="" ma:versionID="6c003e1f3d2db7bb718dec4e6736022c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524af985d7396e5bc2ecc277c005e9c5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FF35A6-5DFC-4AF8-99E6-E846571380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9733e5a-5ef7-415c-80e3-a2618da45423"/>
    <ds:schemaRef ds:uri="1f33b567-8934-4065-9424-365bd2493b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C8772B-7FC7-48BF-B8B4-6DE147F8C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A8A71-6907-4B3A-8E19-D768CE63D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WHE</Template>
  <TotalTime>1575</TotalTime>
  <Words>986</Words>
  <Application>Microsoft Office PowerPoint</Application>
  <PresentationFormat>Widescreen</PresentationFormat>
  <Paragraphs>148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Lato Heavy</vt:lpstr>
      <vt:lpstr>Leelawadee</vt:lpstr>
      <vt:lpstr>Segoe Condensed</vt:lpstr>
      <vt:lpstr>WHE</vt:lpstr>
      <vt:lpstr>1_WHE</vt:lpstr>
      <vt:lpstr>Update on COVID-19</vt:lpstr>
      <vt:lpstr>Current Situation (as of 26 Feb, 6AM Geneva time)</vt:lpstr>
      <vt:lpstr>PowerPoint Presentation</vt:lpstr>
      <vt:lpstr>Cases in China by Report Date</vt:lpstr>
      <vt:lpstr>Cases outside China by date of notification</vt:lpstr>
      <vt:lpstr>PowerPoint Presentation</vt:lpstr>
      <vt:lpstr>PowerPoint Presentation</vt:lpstr>
      <vt:lpstr>PowerPoint Presentation</vt:lpstr>
      <vt:lpstr>PowerPoint Presentation</vt:lpstr>
      <vt:lpstr>Official reports about travel measures (as of 25 Feb)</vt:lpstr>
      <vt:lpstr>Effects of COVID-19 on global supply chains</vt:lpstr>
      <vt:lpstr>Leadership through global coordination and collaboration</vt:lpstr>
      <vt:lpstr>2019-nCoV Strategic Preparedness and Response Plan</vt:lpstr>
      <vt:lpstr>Established global and regional coordination and operational support</vt:lpstr>
      <vt:lpstr>Scaling country preparedness and response</vt:lpstr>
      <vt:lpstr>Scaling country preparedness and response</vt:lpstr>
      <vt:lpstr>Establishment of UN Crisis Management Team</vt:lpstr>
      <vt:lpstr>Tracking country risk and vulnerability</vt:lpstr>
      <vt:lpstr>Scaling support to countries</vt:lpstr>
      <vt:lpstr>Overall estimated resources required February-April 2020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update: nCoV</dc:title>
  <dc:creator>KAASIK-AASLAV, Kaja</dc:creator>
  <cp:keywords/>
  <cp:lastModifiedBy>BYCROFT, Kerstin</cp:lastModifiedBy>
  <cp:revision>74</cp:revision>
  <dcterms:created xsi:type="dcterms:W3CDTF">2020-02-07T06:15:02Z</dcterms:created>
  <dcterms:modified xsi:type="dcterms:W3CDTF">2020-02-26T12:20:45Z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>powerpoint_presentation</vt:lpwstr>
  </property>
  <property fmtid="{D5CDD505-2E9C-101B-9397-08002B2CF9AE}" pid="3" name="ArticulateGUID">
    <vt:lpwstr>FD1ED523-44CA-4329-BF6E-5CAC7918385F</vt:lpwstr>
  </property>
  <property fmtid="{D5CDD505-2E9C-101B-9397-08002B2CF9AE}" pid="4" name="ArticulatePath">
    <vt:lpwstr>DVA_nCoV_Slides</vt:lpwstr>
  </property>
  <property fmtid="{D5CDD505-2E9C-101B-9397-08002B2CF9AE}" pid="5" name="ContentTypeId">
    <vt:lpwstr>0x010100C9AA25421584824F9BD6F8996586A88E</vt:lpwstr>
  </property>
</Properties>
</file>